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2CF9D8-A34A-48BA-A68F-115FDB987916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88D0A0-4AD5-479F-ABF0-8701C2E88D6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557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8D0A0-4AD5-479F-ABF0-8701C2E88D68}" type="slidenum">
              <a:rPr lang="ar-IQ" smtClean="0"/>
              <a:t>5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48676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579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1958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227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6571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819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81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1439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463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623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76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504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7C181-CC2E-4B0C-B5F4-01C68FE19621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DE9A9-BBED-452B-B8F6-9899D15493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7942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116632"/>
            <a:ext cx="4924425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ربع نص 3"/>
          <p:cNvSpPr txBox="1"/>
          <p:nvPr/>
        </p:nvSpPr>
        <p:spPr>
          <a:xfrm>
            <a:off x="107504" y="1050082"/>
            <a:ext cx="9036496" cy="52937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المادة 1</a:t>
            </a:r>
            <a:r>
              <a:rPr lang="ar-IQ" sz="2000" b="1" dirty="0">
                <a:solidFill>
                  <a:srgbClr val="FF0000"/>
                </a:solidFill>
              </a:rPr>
              <a:t>1</a:t>
            </a:r>
            <a:r>
              <a:rPr lang="ar-SA" sz="2000" b="1" dirty="0">
                <a:solidFill>
                  <a:srgbClr val="FF0000"/>
                </a:solidFill>
              </a:rPr>
              <a:t>.1: </a:t>
            </a:r>
            <a:r>
              <a:rPr lang="ar-JO" sz="2000" b="1" dirty="0">
                <a:solidFill>
                  <a:srgbClr val="FF0000"/>
                </a:solidFill>
              </a:rPr>
              <a:t>وصف التمرين على حصان المقابض.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ar-JO" sz="2000" b="1" dirty="0">
                <a:solidFill>
                  <a:srgbClr val="FF0000"/>
                </a:solidFill>
              </a:rPr>
              <a:t>تتكون اغلب تمارين حصان المقابض من انواع مختلفة من مرجحات الرجلين الدائرية برجلين مفتوحتين او مضمومتين بأوضاع ارتكازية مختلفة على جميع اجزاء الحصان ، مرجحات الرجل الفردية و / او المقصات . المرجحات للمرور بأوضاع الوقوف على اليدين مع او بدون اللف حول المحور الطولي مسموح به . جميع الحركات يجب ان تؤدى مع المرجحة وأي تقطع بسيط  للتمرين او استخدام  القوة والثبات فيه غير مسموح به .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ar-SA" sz="2000" b="1" dirty="0">
                <a:solidFill>
                  <a:srgbClr val="FF0000"/>
                </a:solidFill>
              </a:rPr>
              <a:t>المادة 1</a:t>
            </a:r>
            <a:r>
              <a:rPr lang="ar-IQ" sz="2000" b="1" dirty="0">
                <a:solidFill>
                  <a:srgbClr val="FF0000"/>
                </a:solidFill>
              </a:rPr>
              <a:t>1</a:t>
            </a:r>
            <a:r>
              <a:rPr lang="ar-SA" sz="2000" b="1" dirty="0">
                <a:solidFill>
                  <a:srgbClr val="FF0000"/>
                </a:solidFill>
              </a:rPr>
              <a:t>.2 : معلومات حول </a:t>
            </a:r>
            <a:r>
              <a:rPr lang="ar-IQ" sz="2000" b="1" dirty="0">
                <a:solidFill>
                  <a:srgbClr val="FF0000"/>
                </a:solidFill>
              </a:rPr>
              <a:t>محتوى وتركيب التمرين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ar-IQ" sz="2000" b="1" dirty="0">
                <a:solidFill>
                  <a:srgbClr val="FF0000"/>
                </a:solidFill>
              </a:rPr>
              <a:t>المادة 1-2-11 معلومات حول عرض التمرين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ar-JO" sz="2000" b="1" dirty="0">
                <a:solidFill>
                  <a:srgbClr val="FF0000"/>
                </a:solidFill>
              </a:rPr>
              <a:t>يجب ان يبدأ اللاعب تمرينه من وضع الوقوف . ومسموح بأي خطوة </a:t>
            </a:r>
            <a:r>
              <a:rPr lang="ar-JO" sz="2000" b="1" dirty="0" err="1">
                <a:solidFill>
                  <a:srgbClr val="FF0000"/>
                </a:solidFill>
              </a:rPr>
              <a:t>اقترابية</a:t>
            </a:r>
            <a:r>
              <a:rPr lang="ar-JO" sz="2000" b="1" dirty="0">
                <a:solidFill>
                  <a:srgbClr val="FF0000"/>
                </a:solidFill>
              </a:rPr>
              <a:t> او وثب بسيط . يبدأ تقويم التمرين من لحظة وضع اللاعب يده أو اليدين معا على الجهاز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ar-JO" sz="2000" b="1" dirty="0">
                <a:solidFill>
                  <a:srgbClr val="FF0000"/>
                </a:solidFill>
              </a:rPr>
              <a:t>يجب ان يحتوي تمرين اللاعب فقط الحركات التي يستطيع اداؤها بأمان كامل وبدرجة عالية من الجمالية والسيطرة الفنية</a:t>
            </a:r>
            <a:endParaRPr lang="en-US" sz="2000" dirty="0">
              <a:solidFill>
                <a:srgbClr val="FF0000"/>
              </a:solidFill>
            </a:endParaRPr>
          </a:p>
          <a:p>
            <a:pPr lvl="0"/>
            <a:r>
              <a:rPr lang="ar-JO" sz="2000" b="1" dirty="0" err="1">
                <a:solidFill>
                  <a:srgbClr val="FF0000"/>
                </a:solidFill>
              </a:rPr>
              <a:t>ألأداء</a:t>
            </a:r>
            <a:r>
              <a:rPr lang="ar-JO" sz="2000" b="1" dirty="0">
                <a:solidFill>
                  <a:srgbClr val="FF0000"/>
                </a:solidFill>
              </a:rPr>
              <a:t> الإضافي ، بناء التمرين والنواحي الفنية </a:t>
            </a:r>
            <a:r>
              <a:rPr lang="ar-JO" sz="2000" b="1" dirty="0" err="1">
                <a:solidFill>
                  <a:srgbClr val="FF0000"/>
                </a:solidFill>
              </a:rPr>
              <a:t>المتوقعه</a:t>
            </a:r>
            <a:r>
              <a:rPr lang="ar-JO" sz="2000" b="1" dirty="0">
                <a:solidFill>
                  <a:srgbClr val="FF0000"/>
                </a:solidFill>
              </a:rPr>
              <a:t> هي :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ar-SA" sz="2000" b="1" dirty="0">
                <a:solidFill>
                  <a:srgbClr val="FF0000"/>
                </a:solidFill>
              </a:rPr>
              <a:t>      أ)</a:t>
            </a:r>
            <a:r>
              <a:rPr lang="ar-JO" sz="2000" b="1" dirty="0">
                <a:solidFill>
                  <a:srgbClr val="FF0000"/>
                </a:solidFill>
              </a:rPr>
              <a:t> يجب ان يتكون التمرين حصريا من مرجحات وبدون توقف او استخدام بشكل واضح للقوة</a:t>
            </a:r>
            <a:endParaRPr lang="en-US" sz="2000" dirty="0">
              <a:solidFill>
                <a:srgbClr val="FF0000"/>
              </a:solidFill>
            </a:endParaRPr>
          </a:p>
          <a:p>
            <a:r>
              <a:rPr lang="ar-SA" sz="2000" b="1" dirty="0">
                <a:solidFill>
                  <a:srgbClr val="FF0000"/>
                </a:solidFill>
              </a:rPr>
              <a:t>      ب)</a:t>
            </a:r>
            <a:r>
              <a:rPr lang="ar-JO" sz="2000" b="1" dirty="0">
                <a:solidFill>
                  <a:srgbClr val="FF0000"/>
                </a:solidFill>
              </a:rPr>
              <a:t> غير مسموح بأوضاع الانحراف خلال المرجحات الدائرية المضمومة والمفتوحة . ويجب ان تؤدى المرجحات الدائرية المضمومة</a:t>
            </a:r>
            <a:endParaRPr lang="en-US" sz="2000" dirty="0">
              <a:solidFill>
                <a:srgbClr val="FF000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7066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67" y="908720"/>
            <a:ext cx="831886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8801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548680"/>
            <a:ext cx="8208912" cy="228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265140"/>
            <a:ext cx="8208912" cy="3260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0903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79512" y="0"/>
            <a:ext cx="8856984" cy="65248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b="1" dirty="0">
                <a:solidFill>
                  <a:srgbClr val="0070C0"/>
                </a:solidFill>
              </a:rPr>
              <a:t> </a:t>
            </a:r>
            <a:r>
              <a:rPr lang="ar-JO" sz="2000" b="1" dirty="0">
                <a:solidFill>
                  <a:srgbClr val="0070C0"/>
                </a:solidFill>
              </a:rPr>
              <a:t>والمفتوحة بالارتكاز الجانبي والمقاطع  وعلاوة على ذلك يجب ان تبدأ حركات اللف وتنتهي بالارتكاز الجانبي والمقاطع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ar-SA" sz="2000" b="1" dirty="0">
                <a:solidFill>
                  <a:srgbClr val="0070C0"/>
                </a:solidFill>
              </a:rPr>
              <a:t>      ج) </a:t>
            </a:r>
            <a:r>
              <a:rPr lang="ar-JO" sz="2000" b="1" dirty="0">
                <a:solidFill>
                  <a:srgbClr val="0070C0"/>
                </a:solidFill>
              </a:rPr>
              <a:t>يجب اداء المرجحات الدائرية المضمومة والمفتوحة بامتداد كامل ونقص </a:t>
            </a:r>
            <a:r>
              <a:rPr lang="ar-JO" sz="2000" b="1" dirty="0" err="1">
                <a:solidFill>
                  <a:srgbClr val="0070C0"/>
                </a:solidFill>
              </a:rPr>
              <a:t>ألامتداد</a:t>
            </a:r>
            <a:r>
              <a:rPr lang="ar-JO" sz="2000" b="1" dirty="0">
                <a:solidFill>
                  <a:srgbClr val="0070C0"/>
                </a:solidFill>
              </a:rPr>
              <a:t> يعاقب عليه كخصومات شاملة</a:t>
            </a:r>
            <a:r>
              <a:rPr lang="ar-SA" sz="2000" b="1" dirty="0">
                <a:solidFill>
                  <a:srgbClr val="0070C0"/>
                </a:solidFill>
              </a:rPr>
              <a:t>  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ar-IQ" sz="2000" b="1" dirty="0">
                <a:solidFill>
                  <a:srgbClr val="0070C0"/>
                </a:solidFill>
              </a:rPr>
              <a:t>          </a:t>
            </a:r>
            <a:r>
              <a:rPr lang="ar-JO" sz="2000" b="1" dirty="0">
                <a:solidFill>
                  <a:srgbClr val="0070C0"/>
                </a:solidFill>
              </a:rPr>
              <a:t>في نهاية التمرين</a:t>
            </a:r>
            <a:r>
              <a:rPr lang="ar-SA" sz="2000" b="1" dirty="0">
                <a:solidFill>
                  <a:srgbClr val="0070C0"/>
                </a:solidFill>
              </a:rPr>
              <a:t>   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ar-SA" sz="2000" b="1" dirty="0">
                <a:solidFill>
                  <a:srgbClr val="0070C0"/>
                </a:solidFill>
              </a:rPr>
              <a:t>     </a:t>
            </a:r>
            <a:r>
              <a:rPr lang="ar-SA" sz="2000" dirty="0">
                <a:solidFill>
                  <a:srgbClr val="0070C0"/>
                </a:solidFill>
              </a:rPr>
              <a:t> </a:t>
            </a:r>
            <a:r>
              <a:rPr lang="ar-JO" sz="2000" b="1" dirty="0">
                <a:solidFill>
                  <a:srgbClr val="0070C0"/>
                </a:solidFill>
              </a:rPr>
              <a:t>د)</a:t>
            </a:r>
            <a:r>
              <a:rPr lang="ar-JO" sz="2000" dirty="0">
                <a:solidFill>
                  <a:srgbClr val="0070C0"/>
                </a:solidFill>
              </a:rPr>
              <a:t> </a:t>
            </a:r>
            <a:r>
              <a:rPr lang="ar-JO" sz="2000" b="1" dirty="0">
                <a:solidFill>
                  <a:srgbClr val="0070C0"/>
                </a:solidFill>
              </a:rPr>
              <a:t>يجب اداء المرجحات الروسية بضم الرجلين وأي فتح بالرجلين </a:t>
            </a:r>
            <a:r>
              <a:rPr lang="ar-IQ" sz="2000" b="1" dirty="0">
                <a:solidFill>
                  <a:srgbClr val="0070C0"/>
                </a:solidFill>
              </a:rPr>
              <a:t>يعتبر وضع شاذ </a:t>
            </a:r>
            <a:r>
              <a:rPr lang="ar-JO" sz="2000" b="1" dirty="0">
                <a:solidFill>
                  <a:srgbClr val="0070C0"/>
                </a:solidFill>
              </a:rPr>
              <a:t>سيعاقب عليها بالخصم المناسب</a:t>
            </a:r>
            <a:r>
              <a:rPr lang="ar-SA" sz="2000" b="1" dirty="0">
                <a:solidFill>
                  <a:srgbClr val="0070C0"/>
                </a:solidFill>
              </a:rPr>
              <a:t>  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ar-SA" sz="2000" b="1" dirty="0">
                <a:solidFill>
                  <a:srgbClr val="0070C0"/>
                </a:solidFill>
              </a:rPr>
              <a:t>      </a:t>
            </a:r>
            <a:r>
              <a:rPr lang="ar-JO" sz="2000" b="1" dirty="0">
                <a:solidFill>
                  <a:srgbClr val="0070C0"/>
                </a:solidFill>
              </a:rPr>
              <a:t>ه) يجب ان يظهر اللاعب في المقصات ومرجحات الرجل الفردية ارتفاع واضح للورك وفتح واسع للرجلين</a:t>
            </a:r>
            <a:r>
              <a:rPr lang="ar-SA" sz="2000" b="1" dirty="0">
                <a:solidFill>
                  <a:srgbClr val="0070C0"/>
                </a:solidFill>
              </a:rPr>
              <a:t>  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ar-SA" sz="2000" b="1" dirty="0">
                <a:solidFill>
                  <a:srgbClr val="0070C0"/>
                </a:solidFill>
              </a:rPr>
              <a:t>      </a:t>
            </a:r>
            <a:r>
              <a:rPr lang="ar-JO" sz="2000" b="1" dirty="0">
                <a:solidFill>
                  <a:srgbClr val="0070C0"/>
                </a:solidFill>
              </a:rPr>
              <a:t>و)  يجب انجاز حركات الوقوف على اليدين بذراعين مستقيمتين وبدون تقطع بالمرجحة او استخدام واضح للقوة 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ar-SA" sz="2000" b="1" dirty="0">
                <a:solidFill>
                  <a:srgbClr val="0070C0"/>
                </a:solidFill>
              </a:rPr>
              <a:t>      ز)</a:t>
            </a:r>
            <a:r>
              <a:rPr lang="ar-IQ" sz="2000" b="1" dirty="0">
                <a:solidFill>
                  <a:srgbClr val="0070C0"/>
                </a:solidFill>
              </a:rPr>
              <a:t>في دورات الرجلين المفتوحة للوقوف على اليدين للهبوط او للرجوع الى الدوران خصومات للتردد ,</a:t>
            </a:r>
            <a:r>
              <a:rPr lang="ar-IQ" sz="2000" b="1" dirty="0" err="1">
                <a:solidFill>
                  <a:srgbClr val="0070C0"/>
                </a:solidFill>
              </a:rPr>
              <a:t>القوة,ثني</a:t>
            </a:r>
            <a:r>
              <a:rPr lang="ar-IQ" sz="2000" b="1" dirty="0">
                <a:solidFill>
                  <a:srgbClr val="0070C0"/>
                </a:solidFill>
              </a:rPr>
              <a:t> الذراعين ,خفض الورك وعدم الثبات يجب ان يؤخذ بنظر الاعتبار عند الارتفاع للوقوف على اليدين . من خلال اللف , الخفض من الوقوف على اليدين ومد الرجلين </a:t>
            </a:r>
            <a:r>
              <a:rPr lang="ar-IQ" sz="2000" b="1" dirty="0" err="1">
                <a:solidFill>
                  <a:srgbClr val="0070C0"/>
                </a:solidFill>
              </a:rPr>
              <a:t>بالتوماس</a:t>
            </a:r>
            <a:r>
              <a:rPr lang="ar-IQ" sz="2000" b="1" dirty="0">
                <a:solidFill>
                  <a:srgbClr val="0070C0"/>
                </a:solidFill>
              </a:rPr>
              <a:t> </a:t>
            </a:r>
            <a:r>
              <a:rPr lang="ar-IQ" sz="2000" b="1" dirty="0" err="1">
                <a:solidFill>
                  <a:srgbClr val="0070C0"/>
                </a:solidFill>
              </a:rPr>
              <a:t>اودورةالرجلين</a:t>
            </a:r>
            <a:r>
              <a:rPr lang="ar-IQ" sz="2000" b="1" dirty="0">
                <a:solidFill>
                  <a:srgbClr val="0070C0"/>
                </a:solidFill>
              </a:rPr>
              <a:t> المضمومة عند اكمال الحركة. </a:t>
            </a:r>
            <a:r>
              <a:rPr lang="ar-IQ" sz="2000" b="1" dirty="0" err="1">
                <a:solidFill>
                  <a:srgbClr val="0070C0"/>
                </a:solidFill>
              </a:rPr>
              <a:t>لاخصومات</a:t>
            </a:r>
            <a:r>
              <a:rPr lang="ar-IQ" sz="2000" b="1" dirty="0">
                <a:solidFill>
                  <a:srgbClr val="0070C0"/>
                </a:solidFill>
              </a:rPr>
              <a:t> اثناء ثني الورك في الرفع للوقوف على اليدين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ar-SA" sz="2000" b="1" dirty="0">
                <a:solidFill>
                  <a:srgbClr val="0070C0"/>
                </a:solidFill>
              </a:rPr>
              <a:t>     ح) </a:t>
            </a:r>
            <a:r>
              <a:rPr lang="ar-IQ" sz="2000" b="1" dirty="0">
                <a:solidFill>
                  <a:srgbClr val="0070C0"/>
                </a:solidFill>
              </a:rPr>
              <a:t>الهبوط يجب ان يمر طبيعيا عبر جسم الحصان ويهبط بالوقف المواجه </a:t>
            </a:r>
            <a:r>
              <a:rPr lang="ar-IQ" sz="2000" b="1" dirty="0" err="1">
                <a:solidFill>
                  <a:srgbClr val="0070C0"/>
                </a:solidFill>
              </a:rPr>
              <a:t>المفاطع</a:t>
            </a:r>
            <a:r>
              <a:rPr lang="ar-IQ" sz="2000" b="1" dirty="0">
                <a:solidFill>
                  <a:srgbClr val="0070C0"/>
                </a:solidFill>
              </a:rPr>
              <a:t> على طول المحور الطولي للحصان بينما الهبوط يكون مجاور اخر يد ارتكاز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b="1" dirty="0">
                <a:solidFill>
                  <a:srgbClr val="0070C0"/>
                </a:solidFill>
              </a:rPr>
              <a:t>    </a:t>
            </a:r>
            <a:r>
              <a:rPr lang="ar-SA" sz="2000" b="1" dirty="0">
                <a:solidFill>
                  <a:srgbClr val="0070C0"/>
                </a:solidFill>
              </a:rPr>
              <a:t>ط) </a:t>
            </a:r>
            <a:r>
              <a:rPr lang="ar-IQ" sz="2000" b="1" dirty="0">
                <a:solidFill>
                  <a:srgbClr val="0070C0"/>
                </a:solidFill>
              </a:rPr>
              <a:t>في هبوط الوقوف على اليدين البسيط يجب ان يمر الجسم عبر الحصان لكي يعترف به الهبوط بالوقوف على اليدين الذي </a:t>
            </a:r>
            <a:r>
              <a:rPr lang="ar-IQ" sz="2000" b="1" dirty="0" err="1">
                <a:solidFill>
                  <a:srgbClr val="0070C0"/>
                </a:solidFill>
              </a:rPr>
              <a:t>لايمر</a:t>
            </a:r>
            <a:r>
              <a:rPr lang="ar-IQ" sz="2000" b="1" dirty="0">
                <a:solidFill>
                  <a:srgbClr val="0070C0"/>
                </a:solidFill>
              </a:rPr>
              <a:t> عبر الحصان مسموح به عندما يلف اللاعب 270 بالارتكاز الجانبي او 360 بالارتكاز المقاطع</a:t>
            </a:r>
            <a:endParaRPr lang="en-US" sz="2000" dirty="0">
              <a:solidFill>
                <a:srgbClr val="0070C0"/>
              </a:solidFill>
            </a:endParaRPr>
          </a:p>
          <a:p>
            <a:r>
              <a:rPr lang="ar-IQ" sz="2000" b="1" dirty="0">
                <a:solidFill>
                  <a:srgbClr val="0070C0"/>
                </a:solidFill>
              </a:rPr>
              <a:t>التوقعات لحركات المقص للوقوف على اليدين</a:t>
            </a:r>
            <a:endParaRPr lang="ar-IQ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76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0"/>
            <a:ext cx="9144000" cy="70480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b="1" dirty="0"/>
              <a:t>* </a:t>
            </a:r>
            <a:r>
              <a:rPr lang="ar-IQ" b="1" dirty="0"/>
              <a:t>يتوقع من اللاعب المرجحة للوقوف على اليدين بدون قوة او تردد وبورك مستقيم خلال </a:t>
            </a:r>
            <a:endParaRPr lang="en-US" dirty="0"/>
          </a:p>
          <a:p>
            <a:pPr lvl="0"/>
            <a:r>
              <a:rPr lang="ar-SA" b="1" dirty="0"/>
              <a:t>المقص للوقوف على اليدين </a:t>
            </a:r>
            <a:r>
              <a:rPr lang="ar-IQ" b="1" dirty="0"/>
              <a:t>بثني واضح للورك واستخدام للقوة سوف يحصل اللاعب على خصمين منفصلين من قبل لجنة </a:t>
            </a:r>
            <a:r>
              <a:rPr lang="en-US" b="1" dirty="0"/>
              <a:t>E</a:t>
            </a:r>
            <a:endParaRPr lang="en-US" dirty="0"/>
          </a:p>
          <a:p>
            <a:pPr lvl="0"/>
            <a:r>
              <a:rPr lang="ar-SA" b="1" dirty="0"/>
              <a:t>*</a:t>
            </a:r>
            <a:r>
              <a:rPr lang="ar-IQ" b="1" dirty="0"/>
              <a:t> جميع المقصات للوقوف على اليدين تتطلب ضم الرجلين </a:t>
            </a:r>
            <a:endParaRPr lang="en-US" dirty="0"/>
          </a:p>
          <a:p>
            <a:pPr lvl="0"/>
            <a:r>
              <a:rPr lang="ar-IQ" b="1" dirty="0"/>
              <a:t>ي) توضيحات تتعلق بتقويم حركة مقص لي ننك للوقوف على اليدين التي تؤدى </a:t>
            </a:r>
            <a:r>
              <a:rPr lang="ar-IQ" b="1" dirty="0" err="1"/>
              <a:t>باخطاء</a:t>
            </a:r>
            <a:r>
              <a:rPr lang="ar-IQ" b="1" dirty="0"/>
              <a:t> وضع اليدين خارجا</a:t>
            </a:r>
            <a:endParaRPr lang="en-US" dirty="0"/>
          </a:p>
          <a:p>
            <a:r>
              <a:rPr lang="ar-IQ" b="1" dirty="0"/>
              <a:t>     - نزول احدى اليدين من احد المقبضين والرجوع للمقبض= صعوبة </a:t>
            </a:r>
            <a:r>
              <a:rPr lang="en-US" b="1" dirty="0"/>
              <a:t>D</a:t>
            </a:r>
            <a:r>
              <a:rPr lang="ar-SA" b="1" dirty="0"/>
              <a:t> (لجنة </a:t>
            </a:r>
            <a:r>
              <a:rPr lang="en-US" b="1" dirty="0"/>
              <a:t>D</a:t>
            </a:r>
            <a:r>
              <a:rPr lang="ar-SA" b="1" dirty="0"/>
              <a:t> ) مع خصم 0.30 اخرى </a:t>
            </a:r>
            <a:r>
              <a:rPr lang="ar-SA" b="1" dirty="0" err="1"/>
              <a:t>كاخطاء</a:t>
            </a:r>
            <a:r>
              <a:rPr lang="ar-SA" b="1" dirty="0"/>
              <a:t> اداء </a:t>
            </a:r>
            <a:endParaRPr lang="en-US" dirty="0"/>
          </a:p>
          <a:p>
            <a:r>
              <a:rPr lang="ar-SA" b="1" dirty="0"/>
              <a:t>      ( لجنة </a:t>
            </a:r>
            <a:r>
              <a:rPr lang="en-US" b="1" dirty="0"/>
              <a:t>E</a:t>
            </a:r>
            <a:r>
              <a:rPr lang="ar-SA" b="1" dirty="0"/>
              <a:t> ) لعدم السيطرة بارتكاز الوقوف على اليدين </a:t>
            </a:r>
            <a:endParaRPr lang="en-US" dirty="0"/>
          </a:p>
          <a:p>
            <a:r>
              <a:rPr lang="ar-IQ" b="1" dirty="0"/>
              <a:t>    - نزول احدى اليدين من احد المقبضين وعدم الرجوع للمقبض= صعوبة </a:t>
            </a:r>
            <a:r>
              <a:rPr lang="en-US" b="1" dirty="0"/>
              <a:t>D</a:t>
            </a:r>
            <a:r>
              <a:rPr lang="ar-SA" b="1" dirty="0"/>
              <a:t> (لجنة </a:t>
            </a:r>
            <a:r>
              <a:rPr lang="en-US" b="1" dirty="0"/>
              <a:t>D</a:t>
            </a:r>
            <a:r>
              <a:rPr lang="ar-SA" b="1" dirty="0"/>
              <a:t> ) مع خصم 0.50 اخرى </a:t>
            </a:r>
            <a:r>
              <a:rPr lang="ar-SA" b="1" dirty="0" err="1"/>
              <a:t>كاخطاء</a:t>
            </a:r>
            <a:r>
              <a:rPr lang="ar-SA" b="1" dirty="0"/>
              <a:t> اداء </a:t>
            </a:r>
            <a:endParaRPr lang="en-US" dirty="0"/>
          </a:p>
          <a:p>
            <a:r>
              <a:rPr lang="ar-SA" b="1" dirty="0"/>
              <a:t>      ( لجنة </a:t>
            </a:r>
            <a:r>
              <a:rPr lang="en-US" b="1" dirty="0"/>
              <a:t>E</a:t>
            </a:r>
            <a:r>
              <a:rPr lang="ar-SA" b="1" dirty="0"/>
              <a:t> ) لعدم السيطرة بارتكاز الوقوف على اليدين </a:t>
            </a:r>
            <a:endParaRPr lang="en-US" dirty="0"/>
          </a:p>
          <a:p>
            <a:r>
              <a:rPr lang="ar-IQ" b="1" dirty="0"/>
              <a:t>    - نزول اليدين من المقبضين بدون صعوبة (</a:t>
            </a:r>
            <a:r>
              <a:rPr lang="ar-SA" b="1" dirty="0"/>
              <a:t>لجنة </a:t>
            </a:r>
            <a:r>
              <a:rPr lang="en-US" b="1" dirty="0"/>
              <a:t>D</a:t>
            </a:r>
            <a:r>
              <a:rPr lang="ar-SA" b="1" dirty="0"/>
              <a:t> ) </a:t>
            </a:r>
            <a:r>
              <a:rPr lang="ar-IQ" b="1" dirty="0"/>
              <a:t>وخصم </a:t>
            </a:r>
            <a:r>
              <a:rPr lang="ar-SA" b="1" dirty="0"/>
              <a:t>0.50</a:t>
            </a:r>
            <a:r>
              <a:rPr lang="ar-IQ" b="1" dirty="0"/>
              <a:t> او 1.00 درجة كاملة ( </a:t>
            </a:r>
            <a:r>
              <a:rPr lang="ar-IQ" b="1" dirty="0" err="1"/>
              <a:t>تعنمد</a:t>
            </a:r>
            <a:r>
              <a:rPr lang="ar-IQ" b="1" dirty="0"/>
              <a:t> على استمرارية التمرين</a:t>
            </a:r>
            <a:endParaRPr lang="en-US" dirty="0"/>
          </a:p>
          <a:p>
            <a:r>
              <a:rPr lang="ar-IQ" b="1" dirty="0"/>
              <a:t>      او السقوط </a:t>
            </a:r>
            <a:r>
              <a:rPr lang="ar-IQ" b="1" dirty="0" err="1"/>
              <a:t>بالاضافة</a:t>
            </a:r>
            <a:r>
              <a:rPr lang="ar-IQ" b="1" dirty="0"/>
              <a:t> الى اخطاء الاداء </a:t>
            </a:r>
            <a:r>
              <a:rPr lang="ar-SA" b="1" dirty="0"/>
              <a:t> ( لجنة </a:t>
            </a:r>
            <a:r>
              <a:rPr lang="en-US" b="1" dirty="0"/>
              <a:t>E</a:t>
            </a:r>
            <a:r>
              <a:rPr lang="ar-SA" b="1" dirty="0"/>
              <a:t> ) </a:t>
            </a:r>
            <a:endParaRPr lang="en-US" dirty="0"/>
          </a:p>
          <a:p>
            <a:r>
              <a:rPr lang="ar-IQ" b="1" dirty="0"/>
              <a:t> ك) جميع </a:t>
            </a:r>
            <a:r>
              <a:rPr lang="ar-IQ" b="1" dirty="0" err="1"/>
              <a:t>الهبوطات</a:t>
            </a:r>
            <a:r>
              <a:rPr lang="ar-IQ" b="1" dirty="0"/>
              <a:t> ماعدا </a:t>
            </a:r>
            <a:r>
              <a:rPr lang="ar-IQ" b="1" dirty="0" err="1"/>
              <a:t>هبوطات</a:t>
            </a:r>
            <a:r>
              <a:rPr lang="ar-IQ" b="1" dirty="0"/>
              <a:t> الوقوف على اليدين يجب ان تؤدى  بزاوية جسم على الاقل 30 ْ فوق المستوى الافقي للكتفين قبل الهبوط واقل من زاوية 30 ْ سوف تطبق الخصومات طبقا </a:t>
            </a:r>
            <a:r>
              <a:rPr lang="ar-IQ" b="1" dirty="0" err="1"/>
              <a:t>للاخطاء</a:t>
            </a:r>
            <a:r>
              <a:rPr lang="ar-IQ" b="1" dirty="0"/>
              <a:t> الخاصة وجدول الخصومات الخاصة بحصان المقابض  المادة 12.4</a:t>
            </a:r>
            <a:endParaRPr lang="en-US" dirty="0"/>
          </a:p>
          <a:p>
            <a:r>
              <a:rPr lang="ar-IQ" b="1" dirty="0"/>
              <a:t>ل) اذا اعتقد اللاعب بانه لم يحصل على اي صعوبة لهبوطه </a:t>
            </a:r>
            <a:r>
              <a:rPr lang="ar-IQ" b="1" dirty="0" err="1"/>
              <a:t>بامكانه</a:t>
            </a:r>
            <a:r>
              <a:rPr lang="ar-IQ" b="1" dirty="0"/>
              <a:t> تكرار اي هبوط ذو صعوبة (لمرة واحدة فقط) خلال 30 </a:t>
            </a:r>
            <a:r>
              <a:rPr lang="ar-IQ" b="1" dirty="0" err="1"/>
              <a:t>ثا</a:t>
            </a:r>
            <a:r>
              <a:rPr lang="ar-IQ" b="1" dirty="0"/>
              <a:t> بعد المحاولة الاصلية. اذا الهبو الاصلي استلم خصومات كبيرة او اذا تكرر الهبوط . الخصم الكبير يجب ان يزداد 0.10 من قبل لجنة </a:t>
            </a:r>
            <a:r>
              <a:rPr lang="en-US" b="1" dirty="0"/>
              <a:t>E</a:t>
            </a:r>
            <a:endParaRPr lang="en-US" dirty="0"/>
          </a:p>
          <a:p>
            <a:r>
              <a:rPr lang="ar-IQ" b="1" dirty="0"/>
              <a:t>المادة 11.2.2 </a:t>
            </a:r>
            <a:r>
              <a:rPr lang="ar-JO" b="1" dirty="0"/>
              <a:t>معلومات حول درجة لجنة </a:t>
            </a:r>
            <a:r>
              <a:rPr lang="en-US" b="1" dirty="0"/>
              <a:t>D</a:t>
            </a:r>
            <a:endParaRPr lang="en-US" dirty="0"/>
          </a:p>
          <a:p>
            <a:r>
              <a:rPr lang="ar-IQ" b="1" dirty="0"/>
              <a:t>1. </a:t>
            </a:r>
            <a:r>
              <a:rPr lang="ar-JO" b="1" dirty="0"/>
              <a:t>المجاميع الحركية لحصان المقابض هي</a:t>
            </a:r>
            <a:endParaRPr lang="en-US" dirty="0"/>
          </a:p>
          <a:p>
            <a:r>
              <a:rPr lang="ar-IQ" b="1" dirty="0"/>
              <a:t> </a:t>
            </a:r>
            <a:r>
              <a:rPr lang="ar-JO" b="1" dirty="0"/>
              <a:t>م1 . مرجحات الرجل الفردية والمقصات .</a:t>
            </a:r>
            <a:endParaRPr lang="en-US" dirty="0"/>
          </a:p>
          <a:p>
            <a:r>
              <a:rPr lang="ar-JO" b="1" dirty="0"/>
              <a:t>م2 . المرجحات الدائرية المضمومة والمفتوحة مع او بدون </a:t>
            </a:r>
            <a:r>
              <a:rPr lang="ar-JO" b="1" dirty="0" err="1"/>
              <a:t>السبندل</a:t>
            </a:r>
            <a:r>
              <a:rPr lang="ar-JO" b="1" dirty="0"/>
              <a:t> و/أو الوقوف على اليدين .</a:t>
            </a:r>
            <a:r>
              <a:rPr lang="ar-IQ" b="1" dirty="0"/>
              <a:t>والمرجحات </a:t>
            </a:r>
            <a:r>
              <a:rPr lang="ar-IQ" b="1" dirty="0" err="1"/>
              <a:t>الكيرية</a:t>
            </a:r>
            <a:r>
              <a:rPr lang="ar-IQ" b="1" dirty="0"/>
              <a:t> والروسية </a:t>
            </a:r>
            <a:r>
              <a:rPr lang="ar-IQ" b="1" dirty="0" err="1"/>
              <a:t>الفلوبات</a:t>
            </a:r>
            <a:r>
              <a:rPr lang="ar-IQ" b="1" dirty="0"/>
              <a:t> وحركات ربط</a:t>
            </a:r>
            <a:r>
              <a:rPr lang="ar-JO" b="1" dirty="0"/>
              <a:t>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06879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000" b="1" dirty="0"/>
              <a:t>أ </a:t>
            </a:r>
            <a:r>
              <a:rPr lang="ar-IQ" sz="2000" b="1" dirty="0"/>
              <a:t>.1</a:t>
            </a:r>
            <a:r>
              <a:rPr lang="ar-JO" sz="2000" b="1" dirty="0"/>
              <a:t>)</a:t>
            </a:r>
            <a:r>
              <a:rPr lang="en-US" sz="2000" b="1" dirty="0"/>
              <a:t>   </a:t>
            </a:r>
            <a:r>
              <a:rPr lang="ar-IQ" sz="2000" b="1" dirty="0"/>
              <a:t>فيما عدا </a:t>
            </a:r>
            <a:r>
              <a:rPr lang="ar-IQ" sz="2000" b="1" dirty="0" err="1"/>
              <a:t>مامؤشر</a:t>
            </a:r>
            <a:r>
              <a:rPr lang="ar-IQ" sz="2000" b="1" dirty="0"/>
              <a:t> الحركات التي تؤدى على جلد الحصان لها نفس صعوبة الحركات التي تؤدى على المقبضين</a:t>
            </a:r>
            <a:endParaRPr lang="en-US" sz="2000" dirty="0"/>
          </a:p>
          <a:p>
            <a:r>
              <a:rPr lang="ar-IQ" sz="2000" b="1" dirty="0"/>
              <a:t>أ .2</a:t>
            </a:r>
            <a:r>
              <a:rPr lang="ar-JO" sz="2000" b="1" dirty="0"/>
              <a:t>) </a:t>
            </a:r>
            <a:r>
              <a:rPr lang="ar-IQ" sz="2000" b="1" dirty="0"/>
              <a:t>فيما عدا </a:t>
            </a:r>
            <a:r>
              <a:rPr lang="ar-IQ" sz="2000" b="1" dirty="0" err="1"/>
              <a:t>مامؤشر</a:t>
            </a:r>
            <a:r>
              <a:rPr lang="ar-IQ" sz="2000" b="1" dirty="0"/>
              <a:t> كل حركات ½ لفة (المرجحات </a:t>
            </a:r>
            <a:r>
              <a:rPr lang="ar-IQ" sz="2000" b="1" dirty="0" err="1"/>
              <a:t>الكيرية</a:t>
            </a:r>
            <a:r>
              <a:rPr lang="ar-IQ" sz="2000" b="1" dirty="0"/>
              <a:t>, </a:t>
            </a:r>
            <a:r>
              <a:rPr lang="ar-IQ" sz="2000" b="1" dirty="0" err="1"/>
              <a:t>الشتوكلي</a:t>
            </a:r>
            <a:r>
              <a:rPr lang="ar-IQ" sz="2000" b="1" dirty="0"/>
              <a:t> </a:t>
            </a:r>
            <a:r>
              <a:rPr lang="ar-IQ" sz="2000" b="1" dirty="0" err="1"/>
              <a:t>والشتوكلي</a:t>
            </a:r>
            <a:r>
              <a:rPr lang="ar-IQ" sz="2000" b="1" dirty="0"/>
              <a:t> المعاكس والسويسري المزدوج) لها نفس الصعوبة</a:t>
            </a:r>
            <a:endParaRPr lang="en-US" sz="2000" dirty="0"/>
          </a:p>
          <a:p>
            <a:r>
              <a:rPr lang="ar-IQ" sz="2000" b="1" dirty="0"/>
              <a:t>أ.3</a:t>
            </a:r>
            <a:r>
              <a:rPr lang="ar-JO" sz="2000" b="1" dirty="0"/>
              <a:t>)</a:t>
            </a:r>
            <a:r>
              <a:rPr lang="ar-IQ" sz="2000" b="1" dirty="0"/>
              <a:t> فيما عدا </a:t>
            </a:r>
            <a:r>
              <a:rPr lang="ar-IQ" sz="2000" b="1" dirty="0" err="1"/>
              <a:t>مامؤشر</a:t>
            </a:r>
            <a:r>
              <a:rPr lang="ar-IQ" sz="2000" b="1" dirty="0"/>
              <a:t> اي حركة حددت بتركيبة واحدة وانتهت بتركيبة جديدة كالاتي فيما عدا ربط السلسة الحركية </a:t>
            </a:r>
            <a:endParaRPr lang="en-US" sz="2000" dirty="0"/>
          </a:p>
          <a:p>
            <a:r>
              <a:rPr lang="ar-IQ" sz="2000" b="1" dirty="0"/>
              <a:t>1</a:t>
            </a:r>
            <a:r>
              <a:rPr lang="ar-JO" sz="2000" b="1" dirty="0"/>
              <a:t>) </a:t>
            </a:r>
            <a:r>
              <a:rPr lang="ar-IQ" sz="2000" b="1" dirty="0"/>
              <a:t>نهايات حركة الدفع على اكتمال الدفع او سلسلة حركات الدفع</a:t>
            </a:r>
            <a:endParaRPr lang="en-US" sz="2000" dirty="0"/>
          </a:p>
          <a:p>
            <a:r>
              <a:rPr lang="ar-IQ" sz="2000" b="1" dirty="0"/>
              <a:t>2</a:t>
            </a:r>
            <a:r>
              <a:rPr lang="ar-JO" sz="2000" b="1" dirty="0"/>
              <a:t>)</a:t>
            </a:r>
            <a:r>
              <a:rPr lang="ar-IQ" sz="2000" b="1" dirty="0"/>
              <a:t> نهايات دورة الرجلين المضمومة او المفتوحة عندما تتغير الى الاخرى</a:t>
            </a:r>
            <a:endParaRPr lang="en-US" sz="2000" dirty="0"/>
          </a:p>
          <a:p>
            <a:r>
              <a:rPr lang="ar-IQ" sz="2000" b="1" dirty="0"/>
              <a:t>3) نهايات حركة </a:t>
            </a:r>
            <a:r>
              <a:rPr lang="ar-IQ" sz="2000" b="1" dirty="0" err="1"/>
              <a:t>السبندل</a:t>
            </a:r>
            <a:r>
              <a:rPr lang="ar-IQ" sz="2000" b="1" dirty="0"/>
              <a:t> عندما تتوقف حركة </a:t>
            </a:r>
            <a:r>
              <a:rPr lang="ar-IQ" sz="2000" b="1" dirty="0" err="1"/>
              <a:t>السبندل</a:t>
            </a:r>
            <a:endParaRPr lang="en-US" sz="2000" dirty="0"/>
          </a:p>
          <a:p>
            <a:r>
              <a:rPr lang="ar-IQ" sz="2000" b="1" dirty="0"/>
              <a:t>4) حركة الارتكاز الامامي (المرجة الالمانية) عندما يتوقف فعل المرجحة الالمانية</a:t>
            </a:r>
            <a:endParaRPr lang="en-US" sz="2000" dirty="0"/>
          </a:p>
          <a:p>
            <a:r>
              <a:rPr lang="ar-IQ" sz="2000" b="1" dirty="0"/>
              <a:t>5) الحركات الانتقالية بالارتكاز المقاطع تنتهي اذا حركة الانتقال او وضع الارتكاز المقاطع انقطع بدوران </a:t>
            </a:r>
            <a:r>
              <a:rPr lang="ar-IQ" sz="2000" b="1" dirty="0" err="1"/>
              <a:t>اوحركات</a:t>
            </a:r>
            <a:r>
              <a:rPr lang="ar-IQ" sz="2000" b="1" dirty="0"/>
              <a:t>  اخرى او انتهت بطريقة اخرى</a:t>
            </a:r>
            <a:endParaRPr lang="en-US" sz="2000" dirty="0"/>
          </a:p>
          <a:p>
            <a:r>
              <a:rPr lang="ar-IQ" sz="2000" b="1" dirty="0"/>
              <a:t>6)</a:t>
            </a:r>
            <a:r>
              <a:rPr lang="ar-IQ" sz="2000" b="1" dirty="0" err="1"/>
              <a:t>لاغراض</a:t>
            </a:r>
            <a:r>
              <a:rPr lang="ar-IQ" sz="2000" b="1" dirty="0"/>
              <a:t> الاعتراف بالصعوبة الحركات الانتقالية يمكن اعتبارها منتهية في حال اكتمال الانتقال . وضع الارتكاز الامامي بكلا اليدين على الجزء المطبق من الحصان</a:t>
            </a:r>
            <a:endParaRPr lang="en-US" sz="2000" dirty="0"/>
          </a:p>
          <a:p>
            <a:r>
              <a:rPr lang="ar-IQ" sz="2000" b="1" dirty="0"/>
              <a:t>7) </a:t>
            </a:r>
            <a:r>
              <a:rPr lang="ar-IQ" sz="2000" b="1" dirty="0" err="1"/>
              <a:t>الماكيار</a:t>
            </a:r>
            <a:r>
              <a:rPr lang="ar-IQ" sz="2000" b="1" dirty="0"/>
              <a:t> </a:t>
            </a:r>
            <a:r>
              <a:rPr lang="ar-IQ" sz="2000" b="1" dirty="0" err="1"/>
              <a:t>والسيفادو</a:t>
            </a:r>
            <a:r>
              <a:rPr lang="ar-IQ" sz="2000" b="1" dirty="0"/>
              <a:t> ربطهما ينتج عنها صعوبة </a:t>
            </a:r>
            <a:r>
              <a:rPr lang="en-US" sz="2000" b="1" dirty="0"/>
              <a:t>D+D</a:t>
            </a:r>
            <a:r>
              <a:rPr lang="ar-IQ" sz="2000" b="1" dirty="0"/>
              <a:t> . لاستلام رصيد </a:t>
            </a:r>
            <a:r>
              <a:rPr lang="ar-IQ" sz="2000" b="1" dirty="0" err="1"/>
              <a:t>لاي</a:t>
            </a:r>
            <a:r>
              <a:rPr lang="ar-IQ" sz="2000" b="1" dirty="0"/>
              <a:t> صعوبة </a:t>
            </a:r>
            <a:r>
              <a:rPr lang="en-US" sz="2000" b="1" dirty="0"/>
              <a:t>A</a:t>
            </a:r>
            <a:r>
              <a:rPr lang="ar-IQ" sz="2000" b="1" dirty="0"/>
              <a:t> دوران بين حركتي انتقال.</a:t>
            </a:r>
            <a:endParaRPr lang="en-US" sz="2000" dirty="0"/>
          </a:p>
          <a:p>
            <a:r>
              <a:rPr lang="ar-IQ" sz="2000" b="1" dirty="0"/>
              <a:t>    الدوران صعوبة </a:t>
            </a:r>
            <a:r>
              <a:rPr lang="en-US" sz="2000" b="1" dirty="0"/>
              <a:t>A</a:t>
            </a:r>
            <a:r>
              <a:rPr lang="ar-IQ" sz="2000" b="1" dirty="0"/>
              <a:t> يجب ان يكتمل من </a:t>
            </a:r>
            <a:r>
              <a:rPr lang="ar-IQ" sz="2000" b="1" dirty="0" err="1"/>
              <a:t>الاتكاز</a:t>
            </a:r>
            <a:r>
              <a:rPr lang="ar-IQ" sz="2000" b="1" dirty="0"/>
              <a:t> الامامي الى الارتكاز الامامي</a:t>
            </a:r>
            <a:endParaRPr lang="en-US" sz="2000" dirty="0"/>
          </a:p>
          <a:p>
            <a:r>
              <a:rPr lang="ar-IQ" sz="2000" b="1" dirty="0"/>
              <a:t>8) في القانون الدولي :</a:t>
            </a:r>
            <a:r>
              <a:rPr lang="ar-IQ" sz="2000" b="1" dirty="0" err="1"/>
              <a:t>بيلنكي</a:t>
            </a:r>
            <a:r>
              <a:rPr lang="ar-IQ" sz="2000" b="1" dirty="0"/>
              <a:t> ,</a:t>
            </a:r>
            <a:r>
              <a:rPr lang="ar-IQ" sz="2000" b="1" dirty="0" err="1"/>
              <a:t>اورزيكا</a:t>
            </a:r>
            <a:r>
              <a:rPr lang="ar-IQ" sz="2000" b="1" dirty="0"/>
              <a:t> و </a:t>
            </a:r>
            <a:r>
              <a:rPr lang="ar-IQ" sz="2000" b="1" dirty="0" err="1"/>
              <a:t>مكولني</a:t>
            </a:r>
            <a:r>
              <a:rPr lang="ar-IQ" sz="2000" b="1" dirty="0"/>
              <a:t> المجموعة 3 يمكن ان تبدأ من الارتكاز المقاطع كذلك المواجه خارجا ناقص  </a:t>
            </a:r>
            <a:endParaRPr lang="en-US" sz="2000" dirty="0"/>
          </a:p>
          <a:p>
            <a:r>
              <a:rPr lang="ar-IQ" sz="2000" b="1" dirty="0"/>
              <a:t>   90ْ في بداية اللف مع الانتقال من بداية الحصان الى نهايته</a:t>
            </a:r>
            <a:endParaRPr lang="en-US" sz="20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003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0"/>
            <a:ext cx="9144000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/>
              <a:t>أ.4 )من الارتكاز الجانبي على احدى النهايات الانتقال خلفا فوق المقبضين للارتكاز الجانبي على النهاية الاخرى3/3 بدورانين يجب ان تكتمل بدون مقبضين لصعوبة </a:t>
            </a:r>
            <a:r>
              <a:rPr lang="en-US" b="1" dirty="0"/>
              <a:t>D</a:t>
            </a:r>
            <a:endParaRPr lang="en-US" dirty="0"/>
          </a:p>
          <a:p>
            <a:r>
              <a:rPr lang="ar-IQ" b="1" dirty="0"/>
              <a:t>أ.5) </a:t>
            </a:r>
            <a:r>
              <a:rPr lang="ar-IQ" b="1" dirty="0" err="1"/>
              <a:t>لاتعطى</a:t>
            </a:r>
            <a:r>
              <a:rPr lang="ar-IQ" b="1" dirty="0"/>
              <a:t> صعوبة جزئية </a:t>
            </a:r>
            <a:r>
              <a:rPr lang="ar-IQ" b="1" dirty="0" err="1"/>
              <a:t>لاي</a:t>
            </a:r>
            <a:r>
              <a:rPr lang="ar-IQ" b="1" dirty="0"/>
              <a:t> حركة انتقالية مع السقوط مثال:  انتقال </a:t>
            </a:r>
            <a:r>
              <a:rPr lang="ar-IQ" b="1" dirty="0" err="1"/>
              <a:t>ماكيار</a:t>
            </a:r>
            <a:r>
              <a:rPr lang="ar-IQ" b="1" dirty="0"/>
              <a:t> والسقوط بعد المقبض الاول بينما يحاول الاستمرار بالانتقال سوف </a:t>
            </a:r>
            <a:r>
              <a:rPr lang="ar-IQ" b="1" dirty="0" err="1"/>
              <a:t>لاتعطى</a:t>
            </a:r>
            <a:r>
              <a:rPr lang="ar-IQ" b="1" dirty="0"/>
              <a:t> له اي صعوبة تذكر</a:t>
            </a:r>
            <a:endParaRPr lang="en-US" dirty="0"/>
          </a:p>
          <a:p>
            <a:r>
              <a:rPr lang="ar-IQ" b="1" dirty="0"/>
              <a:t>أ.6) كل انواع حركات </a:t>
            </a:r>
            <a:r>
              <a:rPr lang="ar-IQ" b="1" dirty="0" err="1"/>
              <a:t>السون,البيزوكو</a:t>
            </a:r>
            <a:r>
              <a:rPr lang="ar-IQ" b="1" dirty="0"/>
              <a:t> من الوقوف (ليس من حركات الدوران) تقوم اقل درجتين من الصعوبة المثبتة في جدول الصعوبات بالقانون</a:t>
            </a:r>
            <a:endParaRPr lang="en-US" dirty="0"/>
          </a:p>
          <a:p>
            <a:r>
              <a:rPr lang="ar-IQ" b="1" dirty="0"/>
              <a:t>أ.7) الدوران الروسي للهبوط بالارتكاز المقاطع المواجه خارجا يجب ان يكتمل دورانا روسيا كي يستلم صعوبة هبوط كاملة</a:t>
            </a:r>
            <a:endParaRPr lang="en-US" dirty="0"/>
          </a:p>
          <a:p>
            <a:r>
              <a:rPr lang="ar-IQ" b="1" dirty="0"/>
              <a:t>أ.8) المرجحة الالمانية (كونين) تتطلب على الاقل 360ْ لف الجسم لفة كاملة بذراع واحدة </a:t>
            </a:r>
            <a:r>
              <a:rPr lang="ar-IQ" b="1" dirty="0" err="1"/>
              <a:t>اة</a:t>
            </a:r>
            <a:r>
              <a:rPr lang="ar-IQ" b="1" dirty="0"/>
              <a:t> كلتاهما بين المقبضين</a:t>
            </a:r>
            <a:endParaRPr lang="en-US" dirty="0"/>
          </a:p>
          <a:p>
            <a:r>
              <a:rPr lang="ar-IQ" b="1" dirty="0"/>
              <a:t>.9 ) حركات( تونك في) يمكن انجازها </a:t>
            </a:r>
            <a:r>
              <a:rPr lang="ar-IQ" b="1" dirty="0" err="1"/>
              <a:t>باربع</a:t>
            </a:r>
            <a:r>
              <a:rPr lang="ar-IQ" b="1" dirty="0"/>
              <a:t> انواع من اوضاع البداية/ النهاية. ثلاث انواع منها تتطلب دوران كامل ليكون مكتمل</a:t>
            </a:r>
            <a:endParaRPr lang="en-US" dirty="0"/>
          </a:p>
          <a:p>
            <a:r>
              <a:rPr lang="ar-IQ" b="1" dirty="0"/>
              <a:t>       بعد نهاية الوضع ( الجانبي </a:t>
            </a:r>
            <a:r>
              <a:rPr lang="ar-IQ" b="1" dirty="0" err="1"/>
              <a:t>للمقاطع,المقاطع</a:t>
            </a:r>
            <a:r>
              <a:rPr lang="ar-IQ" b="1" dirty="0"/>
              <a:t> للجانبي, المقاطع للمقاطع) لقيمة الصعوبة</a:t>
            </a:r>
            <a:endParaRPr lang="en-US" dirty="0"/>
          </a:p>
          <a:p>
            <a:r>
              <a:rPr lang="ar-IQ" b="1" dirty="0"/>
              <a:t>أ.10) </a:t>
            </a:r>
            <a:r>
              <a:rPr lang="ar-IQ" b="1" dirty="0" err="1"/>
              <a:t>لاقيمة</a:t>
            </a:r>
            <a:r>
              <a:rPr lang="ar-IQ" b="1" dirty="0"/>
              <a:t> او صعوبة جزئية ستعطى </a:t>
            </a:r>
            <a:r>
              <a:rPr lang="ar-IQ" b="1" dirty="0" err="1"/>
              <a:t>لاي</a:t>
            </a:r>
            <a:r>
              <a:rPr lang="ar-IQ" b="1" dirty="0"/>
              <a:t> حركة انتقالية مع السقوط. مثال : انتقال </a:t>
            </a:r>
            <a:r>
              <a:rPr lang="ar-IQ" b="1" dirty="0" err="1"/>
              <a:t>ماكيار</a:t>
            </a:r>
            <a:r>
              <a:rPr lang="ar-IQ" b="1" dirty="0"/>
              <a:t> مع السقوط بعد المقبض الاول بينما </a:t>
            </a:r>
            <a:endParaRPr lang="en-US" dirty="0"/>
          </a:p>
          <a:p>
            <a:r>
              <a:rPr lang="ar-IQ" b="1" dirty="0"/>
              <a:t>         يحاول الاستمرار بالانتقال </a:t>
            </a:r>
            <a:r>
              <a:rPr lang="ar-IQ" b="1" dirty="0" err="1"/>
              <a:t>لايحصل</a:t>
            </a:r>
            <a:r>
              <a:rPr lang="ar-IQ" b="1" dirty="0"/>
              <a:t> على اي صعوبة</a:t>
            </a:r>
            <a:endParaRPr lang="en-US" dirty="0"/>
          </a:p>
          <a:p>
            <a:r>
              <a:rPr lang="ar-IQ" b="1" dirty="0"/>
              <a:t>أ.11) </a:t>
            </a:r>
            <a:r>
              <a:rPr lang="ar-IQ" b="1" dirty="0" err="1"/>
              <a:t>لاحركات</a:t>
            </a:r>
            <a:r>
              <a:rPr lang="ar-IQ" b="1" dirty="0"/>
              <a:t> اضافية يمكن ان تضاف لزيادة الصعوبة لهذه الحركات</a:t>
            </a:r>
            <a:endParaRPr lang="en-US" dirty="0"/>
          </a:p>
          <a:p>
            <a:r>
              <a:rPr lang="ar-IQ" b="1" dirty="0"/>
              <a:t>        * كير امامي-</a:t>
            </a:r>
            <a:r>
              <a:rPr lang="ar-IQ" b="1" dirty="0" err="1"/>
              <a:t>شتوكلي</a:t>
            </a:r>
            <a:r>
              <a:rPr lang="ar-IQ" b="1" dirty="0"/>
              <a:t> معاكس-كير امامي (</a:t>
            </a:r>
            <a:r>
              <a:rPr lang="ar-IQ" b="1" dirty="0" err="1"/>
              <a:t>المجموعه</a:t>
            </a:r>
            <a:r>
              <a:rPr lang="ar-IQ" b="1" dirty="0"/>
              <a:t> الثالثة .64 </a:t>
            </a:r>
            <a:r>
              <a:rPr lang="ar-IQ" b="1" dirty="0" err="1"/>
              <a:t>موكولني</a:t>
            </a:r>
            <a:r>
              <a:rPr lang="ar-IQ" b="1" dirty="0"/>
              <a:t>)</a:t>
            </a:r>
            <a:endParaRPr lang="en-US" dirty="0"/>
          </a:p>
          <a:p>
            <a:r>
              <a:rPr lang="ar-IQ" b="1" dirty="0"/>
              <a:t>        * كير خلفي – كير امامي – كير خلفي  (</a:t>
            </a:r>
            <a:r>
              <a:rPr lang="ar-IQ" b="1" dirty="0" err="1"/>
              <a:t>المجموعه</a:t>
            </a:r>
            <a:r>
              <a:rPr lang="ar-IQ" b="1" dirty="0"/>
              <a:t> الثالثة .70 </a:t>
            </a:r>
            <a:r>
              <a:rPr lang="ar-IQ" b="1" dirty="0" err="1"/>
              <a:t>بيلنكي</a:t>
            </a:r>
            <a:r>
              <a:rPr lang="ar-IQ" b="1" dirty="0"/>
              <a:t>)</a:t>
            </a:r>
            <a:endParaRPr lang="en-US" dirty="0"/>
          </a:p>
          <a:p>
            <a:r>
              <a:rPr lang="ar-IQ" b="1" dirty="0"/>
              <a:t>ب . </a:t>
            </a:r>
            <a:r>
              <a:rPr lang="ar-IQ" b="1" dirty="0" err="1"/>
              <a:t>الدورانات</a:t>
            </a:r>
            <a:endParaRPr lang="en-US" dirty="0"/>
          </a:p>
          <a:p>
            <a:r>
              <a:rPr lang="ar-IQ" b="1" dirty="0"/>
              <a:t>ب.1) فيما عدا </a:t>
            </a:r>
            <a:r>
              <a:rPr lang="ar-IQ" b="1" dirty="0" err="1"/>
              <a:t>مامؤشر</a:t>
            </a:r>
            <a:r>
              <a:rPr lang="ar-IQ" b="1" dirty="0"/>
              <a:t>. جميع حركات </a:t>
            </a:r>
            <a:r>
              <a:rPr lang="ar-IQ" b="1" dirty="0" err="1"/>
              <a:t>الدورانات</a:t>
            </a:r>
            <a:r>
              <a:rPr lang="ar-IQ" b="1" dirty="0"/>
              <a:t> تبدا وتنتهي بالارتكاز الامامي</a:t>
            </a:r>
            <a:endParaRPr lang="en-US" dirty="0"/>
          </a:p>
          <a:p>
            <a:r>
              <a:rPr lang="ar-IQ" b="1" dirty="0"/>
              <a:t>ب.2) فيما عدا </a:t>
            </a:r>
            <a:r>
              <a:rPr lang="ar-IQ" b="1" dirty="0" err="1"/>
              <a:t>مامؤشر</a:t>
            </a:r>
            <a:r>
              <a:rPr lang="ar-IQ" b="1" dirty="0"/>
              <a:t>. صعوبة وتحديد عدد الحركات المنجزة بدورة الرجلين المضمومة او المفتوحة تكون محددة. كالحركات</a:t>
            </a:r>
            <a:endParaRPr lang="en-US" dirty="0"/>
          </a:p>
          <a:p>
            <a:r>
              <a:rPr lang="ar-IQ" b="1" dirty="0"/>
              <a:t>       عشوائيا </a:t>
            </a:r>
            <a:r>
              <a:rPr lang="ar-IQ" b="1" dirty="0" err="1"/>
              <a:t>كدرورة</a:t>
            </a:r>
            <a:r>
              <a:rPr lang="ar-IQ" b="1" dirty="0"/>
              <a:t> رجل مضمومة او مفتوحة خلال جدول الصعوبة. هذا يعني الحركة 2 .28 يمكن اداؤها بعدة طرق </a:t>
            </a:r>
            <a:r>
              <a:rPr lang="ar-IQ" b="1" dirty="0" smtClean="0"/>
              <a:t>مختلفة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076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07504" y="0"/>
            <a:ext cx="9036496" cy="62786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>
                <a:solidFill>
                  <a:srgbClr val="FFFF00"/>
                </a:solidFill>
              </a:rPr>
              <a:t>ب.3) جميع </a:t>
            </a:r>
            <a:r>
              <a:rPr lang="ar-IQ" sz="2400" b="1" dirty="0" err="1">
                <a:solidFill>
                  <a:srgbClr val="FFFF00"/>
                </a:solidFill>
              </a:rPr>
              <a:t>الدورانات</a:t>
            </a:r>
            <a:r>
              <a:rPr lang="ar-IQ" sz="2400" b="1" dirty="0">
                <a:solidFill>
                  <a:srgbClr val="FFFF00"/>
                </a:solidFill>
              </a:rPr>
              <a:t> الاساسية بالارتكاز الجانبي او المقاطع(كذلك على احد المقبضين) يمكن ان تنتهي مع ¼ لفة بدون تغيير في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        بنية وتركيبة وصعوبة الحركة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ب.4) خارج المقبضين مع او بدون ¼ لفة يصبح دوران صعوبة </a:t>
            </a:r>
            <a:r>
              <a:rPr lang="en-US" sz="2400" b="1" dirty="0">
                <a:solidFill>
                  <a:srgbClr val="FFFF00"/>
                </a:solidFill>
              </a:rPr>
              <a:t>B</a:t>
            </a:r>
            <a:r>
              <a:rPr lang="ar-IQ" sz="2400" b="1" dirty="0">
                <a:solidFill>
                  <a:srgbClr val="FFFF00"/>
                </a:solidFill>
              </a:rPr>
              <a:t> مع ¼ لفة على مقبض واحد ويعد كبداية لتكرار </a:t>
            </a:r>
            <a:r>
              <a:rPr lang="ar-IQ" sz="2400" b="1" dirty="0" err="1">
                <a:solidFill>
                  <a:srgbClr val="FFFF00"/>
                </a:solidFill>
              </a:rPr>
              <a:t>الفلوب</a:t>
            </a:r>
            <a:r>
              <a:rPr lang="ar-IQ" sz="2400" b="1" dirty="0">
                <a:solidFill>
                  <a:srgbClr val="FFFF00"/>
                </a:solidFill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         ( الحركة 14 مجموعة 2)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ج. الوقوف على اليدين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ج.1) </a:t>
            </a:r>
            <a:r>
              <a:rPr lang="ar-IQ" sz="2400" b="1" dirty="0" err="1">
                <a:solidFill>
                  <a:srgbClr val="FFFF00"/>
                </a:solidFill>
              </a:rPr>
              <a:t>لاجديد</a:t>
            </a:r>
            <a:r>
              <a:rPr lang="ar-IQ" sz="2400" b="1" dirty="0">
                <a:solidFill>
                  <a:srgbClr val="FFFF00"/>
                </a:solidFill>
              </a:rPr>
              <a:t> في الصعوبة مع اللف بالوقوف على اليدين من المقصات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ج.2) </a:t>
            </a:r>
            <a:r>
              <a:rPr lang="ar-IQ" sz="2400" b="1" dirty="0" err="1">
                <a:solidFill>
                  <a:srgbClr val="FFFF00"/>
                </a:solidFill>
              </a:rPr>
              <a:t>لاجديد</a:t>
            </a:r>
            <a:r>
              <a:rPr lang="ar-IQ" sz="2400" b="1" dirty="0">
                <a:solidFill>
                  <a:srgbClr val="FFFF00"/>
                </a:solidFill>
              </a:rPr>
              <a:t> في الصعوبة مع اللف بالوقوف على اليدين من ( دورة الرجلين المضمومة او المفتوحة) فقط على المقبضين.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        اللف خلال الوقوف على اليدين يتطلب استخدام اغلب جلد الحصان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ج.3) عند اداء انتقال 3/3 خلال الوقوف على اليدين اثناء التمرين او حركة هبوط. الارتكاز بذراع واحدة يجب ان يعرض غلى كلتا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        نهايتي الحصان ليستلم اللاعب 3/3 صعوبة مطورة     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ج.4) زيادة الصعوبة بالوقوف على اليدين من دورات الرجلين المضمومة او المفتوحة</a:t>
            </a:r>
            <a:endParaRPr lang="en-US" sz="2400" dirty="0">
              <a:solidFill>
                <a:srgbClr val="FFFF00"/>
              </a:solidFill>
            </a:endParaRPr>
          </a:p>
          <a:p>
            <a:r>
              <a:rPr lang="ar-IQ" sz="2400" b="1" dirty="0">
                <a:solidFill>
                  <a:srgbClr val="FFFF00"/>
                </a:solidFill>
              </a:rPr>
              <a:t>       1. </a:t>
            </a:r>
            <a:r>
              <a:rPr lang="ar-IQ" sz="2400" b="1" dirty="0" err="1">
                <a:solidFill>
                  <a:srgbClr val="FFFF00"/>
                </a:solidFill>
              </a:rPr>
              <a:t>الهبوطات</a:t>
            </a:r>
            <a:r>
              <a:rPr lang="ar-IQ" sz="2400" b="1" dirty="0">
                <a:solidFill>
                  <a:srgbClr val="FFFF00"/>
                </a:solidFill>
              </a:rPr>
              <a:t> من دورات الرجلين المضمومة او المفتوحة بالوقوف على اليدين</a:t>
            </a:r>
            <a:endParaRPr lang="en-US" sz="2400" dirty="0">
              <a:solidFill>
                <a:srgbClr val="FFFF00"/>
              </a:solidFill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5520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7272807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ستطيل 3"/>
          <p:cNvSpPr/>
          <p:nvPr/>
        </p:nvSpPr>
        <p:spPr>
          <a:xfrm>
            <a:off x="539552" y="2420888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/>
              <a:t> * الانتقال 3/3 يتطلب على الاقل 270ْ لف</a:t>
            </a:r>
            <a:endParaRPr lang="en-US" dirty="0"/>
          </a:p>
          <a:p>
            <a:r>
              <a:rPr lang="ar-IQ" b="1" dirty="0"/>
              <a:t>      2. دورة رجلين مضمومة او مفتوحة للوقوف على اليدين والخفض لمرجحة الرجلين</a:t>
            </a:r>
            <a:endParaRPr lang="ar-IQ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55851"/>
            <a:ext cx="7128791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987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504" y="18864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b="1" dirty="0"/>
              <a:t>* الانتقال 3/3 يتطلب على الاقل لف 180ْ</a:t>
            </a:r>
            <a:endParaRPr lang="en-US" dirty="0"/>
          </a:p>
          <a:p>
            <a:r>
              <a:rPr lang="ar-IQ" b="1" dirty="0"/>
              <a:t> 3. دورة رجلين مضمومة او مفتوحة للوقوف على اليدين والخفض لدورة رجلين مفتوحة</a:t>
            </a:r>
            <a:endParaRPr lang="en-US" dirty="0"/>
          </a:p>
          <a:p>
            <a:r>
              <a:rPr lang="ar-IQ" b="1" dirty="0"/>
              <a:t> * الانتقال 3/3 يتطلب على الاقل لف 180ْ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704855" cy="2811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مربع نص 4"/>
          <p:cNvSpPr txBox="1"/>
          <p:nvPr/>
        </p:nvSpPr>
        <p:spPr>
          <a:xfrm>
            <a:off x="107504" y="4008313"/>
            <a:ext cx="8928992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b="1" dirty="0"/>
              <a:t>ج.5) المرجحة مع القوة و/او خفض الورك او الرجلين </a:t>
            </a:r>
            <a:r>
              <a:rPr lang="ar-IQ" b="1" dirty="0" err="1"/>
              <a:t>لاداء</a:t>
            </a:r>
            <a:r>
              <a:rPr lang="ar-IQ" b="1" dirty="0"/>
              <a:t> الوقوف على اليدين من المقص او دورة الرجلين المضمومة او المفتوحة</a:t>
            </a:r>
            <a:endParaRPr lang="en-US" dirty="0"/>
          </a:p>
          <a:p>
            <a:r>
              <a:rPr lang="ar-IQ" b="1" dirty="0"/>
              <a:t>       (يضمنها الهبوط) سوف تستلم صعوبة الحركة او المجموعة الحركية مع خصومات ( لجنة </a:t>
            </a:r>
            <a:r>
              <a:rPr lang="en-US" b="1" dirty="0"/>
              <a:t>D</a:t>
            </a:r>
            <a:r>
              <a:rPr lang="ar-IQ" b="1" dirty="0"/>
              <a:t> )(لجنة </a:t>
            </a:r>
            <a:r>
              <a:rPr lang="en-US" b="1" dirty="0"/>
              <a:t>E</a:t>
            </a:r>
            <a:r>
              <a:rPr lang="ar-IQ" b="1" dirty="0"/>
              <a:t>) على اية حال اذا كان </a:t>
            </a:r>
            <a:endParaRPr lang="en-US" dirty="0"/>
          </a:p>
          <a:p>
            <a:r>
              <a:rPr lang="ar-IQ" b="1" dirty="0"/>
              <a:t>        هناك خطأ كبير </a:t>
            </a:r>
            <a:r>
              <a:rPr lang="ar-IQ" b="1" dirty="0" err="1"/>
              <a:t>لايعترف</a:t>
            </a:r>
            <a:r>
              <a:rPr lang="ar-IQ" b="1" dirty="0"/>
              <a:t> بالوقوف على اليدين او الهبوط في حالة الخصم الكبير سوف يخصم من اللاعب 0.5 وفقط الخصومات</a:t>
            </a:r>
            <a:endParaRPr lang="en-US" dirty="0"/>
          </a:p>
          <a:p>
            <a:r>
              <a:rPr lang="ar-IQ" b="1" dirty="0"/>
              <a:t>        للناحية الجمالية(</a:t>
            </a:r>
            <a:r>
              <a:rPr lang="ar-IQ" b="1" dirty="0" err="1"/>
              <a:t>الرجلين,القدمين</a:t>
            </a:r>
            <a:r>
              <a:rPr lang="ar-IQ" b="1" dirty="0"/>
              <a:t> ,ثني </a:t>
            </a:r>
            <a:r>
              <a:rPr lang="ar-IQ" b="1" dirty="0" err="1"/>
              <a:t>الذراعين,لمس</a:t>
            </a:r>
            <a:r>
              <a:rPr lang="ar-IQ" b="1" dirty="0"/>
              <a:t> الحصان ...الخ) </a:t>
            </a:r>
            <a:r>
              <a:rPr lang="ar-IQ" b="1" dirty="0" err="1"/>
              <a:t>لاتطبيق</a:t>
            </a:r>
            <a:r>
              <a:rPr lang="ar-IQ" b="1" dirty="0"/>
              <a:t> لخصومات استخدام القوة والزاوية</a:t>
            </a:r>
            <a:endParaRPr lang="en-US" dirty="0"/>
          </a:p>
          <a:p>
            <a:r>
              <a:rPr lang="ar-IQ" b="1" dirty="0"/>
              <a:t> ج.6) جميع المقصات للمرور بالوقوف على اليدين على احد المقبضين يتطلب تغيير الذراع او </a:t>
            </a:r>
            <a:r>
              <a:rPr lang="ar-IQ" b="1" dirty="0" err="1"/>
              <a:t>امقبض</a:t>
            </a:r>
            <a:r>
              <a:rPr lang="ar-IQ" b="1" dirty="0"/>
              <a:t> لاستلام الصعوبة</a:t>
            </a:r>
            <a:endParaRPr lang="en-US" dirty="0"/>
          </a:p>
          <a:p>
            <a:r>
              <a:rPr lang="ar-IQ" b="1" dirty="0"/>
              <a:t> د) ربط الحركات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36737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79512" y="0"/>
            <a:ext cx="8964488" cy="64633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000" b="1" dirty="0"/>
              <a:t>د.1) من الممكن ربط حركات على مقبض واحد. هناك نوعين من ربط الحركات ادرجت في المجموعة الحركية الثانية</a:t>
            </a:r>
            <a:endParaRPr lang="en-US" sz="2000" dirty="0"/>
          </a:p>
          <a:p>
            <a:r>
              <a:rPr lang="ar-IQ" sz="2000" b="1" dirty="0"/>
              <a:t>  ! الحركات نوع فلوب يمكن ان تتضمن ربط الحركات التالية على مقبض واحد بالارتكاز الجانبي (مع او بدون ¼ لفة )الدوران</a:t>
            </a:r>
            <a:endParaRPr lang="en-US" sz="2000" dirty="0"/>
          </a:p>
          <a:p>
            <a:r>
              <a:rPr lang="ar-IQ" sz="2000" b="1" dirty="0"/>
              <a:t>     بالارتكاز المقاطع (مع </a:t>
            </a:r>
            <a:r>
              <a:rPr lang="ar-IQ" sz="2000" b="1" dirty="0" err="1"/>
              <a:t>اوبدون</a:t>
            </a:r>
            <a:r>
              <a:rPr lang="ar-IQ" sz="2000" b="1" dirty="0"/>
              <a:t> ¼ لفة). </a:t>
            </a:r>
            <a:r>
              <a:rPr lang="ar-IQ" sz="2000" b="1" dirty="0" err="1"/>
              <a:t>شتوكلي</a:t>
            </a:r>
            <a:r>
              <a:rPr lang="ar-IQ" sz="2000" b="1" dirty="0"/>
              <a:t> مباشر </a:t>
            </a:r>
            <a:r>
              <a:rPr lang="en-US" sz="2000" b="1" dirty="0"/>
              <a:t>B</a:t>
            </a:r>
            <a:r>
              <a:rPr lang="ar-IQ" sz="2000" b="1" dirty="0"/>
              <a:t> و/او </a:t>
            </a:r>
            <a:r>
              <a:rPr lang="ar-IQ" sz="2000" b="1" dirty="0" err="1"/>
              <a:t>شتوكلي</a:t>
            </a:r>
            <a:r>
              <a:rPr lang="ar-IQ" sz="2000" b="1" dirty="0"/>
              <a:t> مباشر </a:t>
            </a:r>
            <a:r>
              <a:rPr lang="en-US" sz="2000" b="1" dirty="0"/>
              <a:t>A</a:t>
            </a:r>
            <a:r>
              <a:rPr lang="ar-IQ" sz="2000" b="1" dirty="0"/>
              <a:t> : يمكن ان تتضمن اثنين من نفس الحركة كحد </a:t>
            </a:r>
            <a:endParaRPr lang="en-US" sz="2000" dirty="0"/>
          </a:p>
          <a:p>
            <a:r>
              <a:rPr lang="ar-IQ" sz="2000" b="1" dirty="0"/>
              <a:t>      اقصى </a:t>
            </a:r>
            <a:r>
              <a:rPr lang="ar-IQ" sz="2000" b="1" dirty="0" err="1"/>
              <a:t>بتتاالي</a:t>
            </a:r>
            <a:r>
              <a:rPr lang="ar-IQ" sz="2000" b="1" dirty="0"/>
              <a:t> مباشر. كربط للحركات(فلوب) </a:t>
            </a:r>
            <a:r>
              <a:rPr lang="ar-IQ" sz="2000" b="1" dirty="0" err="1"/>
              <a:t>بالامكان</a:t>
            </a:r>
            <a:r>
              <a:rPr lang="ar-IQ" sz="2000" b="1" dirty="0"/>
              <a:t> ان يكون صعوبة </a:t>
            </a:r>
            <a:r>
              <a:rPr lang="en-US" sz="2000" b="1" dirty="0"/>
              <a:t>D</a:t>
            </a:r>
            <a:r>
              <a:rPr lang="ar-IQ" sz="2000" b="1" dirty="0"/>
              <a:t> او </a:t>
            </a:r>
            <a:r>
              <a:rPr lang="en-US" sz="2000" b="1" dirty="0"/>
              <a:t>E</a:t>
            </a:r>
            <a:r>
              <a:rPr lang="ar-IQ" sz="2000" b="1" dirty="0"/>
              <a:t> ( ثلاث او اربع حركات) كاستثناء فلوب </a:t>
            </a:r>
            <a:r>
              <a:rPr lang="en-US" sz="2000" b="1" dirty="0"/>
              <a:t>D </a:t>
            </a:r>
            <a:r>
              <a:rPr lang="ar-IQ" sz="2000" b="1" dirty="0"/>
              <a:t> اذا </a:t>
            </a:r>
            <a:endParaRPr lang="en-US" sz="2000" dirty="0"/>
          </a:p>
          <a:p>
            <a:r>
              <a:rPr lang="ar-IQ" sz="2000" b="1" dirty="0"/>
              <a:t>      انجز بدوران بفتح الرجلين= </a:t>
            </a:r>
            <a:r>
              <a:rPr lang="en-US" sz="2000" b="1" dirty="0"/>
              <a:t>E</a:t>
            </a:r>
            <a:r>
              <a:rPr lang="ar-IQ" sz="2000" b="1" dirty="0"/>
              <a:t> واي قلوب </a:t>
            </a:r>
            <a:r>
              <a:rPr lang="en-US" sz="2000" b="1" dirty="0"/>
              <a:t>E</a:t>
            </a:r>
            <a:r>
              <a:rPr lang="ar-IQ" sz="2000" b="1" dirty="0"/>
              <a:t> اذا انجز بفتح الرجلين =</a:t>
            </a:r>
            <a:r>
              <a:rPr lang="en-US" sz="2000" b="1" dirty="0"/>
              <a:t>F</a:t>
            </a:r>
            <a:r>
              <a:rPr lang="ar-IQ" sz="2000" b="1" dirty="0"/>
              <a:t> . فقط تكرار </a:t>
            </a:r>
            <a:r>
              <a:rPr lang="ar-IQ" sz="2000" b="1" dirty="0" err="1"/>
              <a:t>الفلوب</a:t>
            </a:r>
            <a:r>
              <a:rPr lang="ar-IQ" sz="2000" b="1" dirty="0"/>
              <a:t> يمكن ان يستخدم في التمرين</a:t>
            </a:r>
            <a:endParaRPr lang="en-US" sz="2000" dirty="0"/>
          </a:p>
          <a:p>
            <a:r>
              <a:rPr lang="ar-IQ" sz="2000" b="1" dirty="0"/>
              <a:t>      للصعوبة </a:t>
            </a:r>
            <a:endParaRPr lang="en-US" sz="2000" dirty="0"/>
          </a:p>
          <a:p>
            <a:r>
              <a:rPr lang="ar-IQ" sz="2000" b="1" dirty="0"/>
              <a:t>      المثال التالي يوضح التالي</a:t>
            </a:r>
            <a:endParaRPr lang="en-US" sz="2000" dirty="0"/>
          </a:p>
          <a:p>
            <a:r>
              <a:rPr lang="ar-IQ" sz="2000" b="1" dirty="0"/>
              <a:t>      </a:t>
            </a:r>
            <a:r>
              <a:rPr lang="en-US" sz="2000" b="1" dirty="0"/>
              <a:t>DSB</a:t>
            </a:r>
            <a:r>
              <a:rPr lang="ar-IQ" sz="2000" b="1" dirty="0"/>
              <a:t> + </a:t>
            </a:r>
            <a:r>
              <a:rPr lang="en-US" sz="2000" b="1" dirty="0"/>
              <a:t>DSB</a:t>
            </a:r>
            <a:r>
              <a:rPr lang="ar-IQ" sz="2000" b="1" dirty="0"/>
              <a:t> +</a:t>
            </a:r>
            <a:r>
              <a:rPr lang="en-US" sz="2000" b="1" dirty="0"/>
              <a:t>DSA</a:t>
            </a:r>
            <a:r>
              <a:rPr lang="ar-IQ" sz="2000" b="1" dirty="0"/>
              <a:t> = قلوب صعوبة </a:t>
            </a:r>
            <a:r>
              <a:rPr lang="en-US" sz="2000" b="1" dirty="0"/>
              <a:t>D </a:t>
            </a:r>
            <a:endParaRPr lang="en-US" sz="2000" dirty="0"/>
          </a:p>
          <a:p>
            <a:r>
              <a:rPr lang="ar-IQ" sz="2000" b="1" dirty="0"/>
              <a:t>      الدوران على مقبض واحد </a:t>
            </a:r>
            <a:r>
              <a:rPr lang="en-US" sz="2000" b="1" dirty="0"/>
              <a:t>DSB</a:t>
            </a:r>
            <a:r>
              <a:rPr lang="ar-IQ" sz="2000" b="1" dirty="0"/>
              <a:t> + </a:t>
            </a:r>
            <a:r>
              <a:rPr lang="en-US" sz="2000" b="1" dirty="0"/>
              <a:t>DSB</a:t>
            </a:r>
            <a:r>
              <a:rPr lang="ar-IQ" sz="2000" b="1" dirty="0"/>
              <a:t> + </a:t>
            </a:r>
            <a:r>
              <a:rPr lang="en-US" sz="2000" b="1" dirty="0"/>
              <a:t>DSA</a:t>
            </a:r>
            <a:r>
              <a:rPr lang="ar-IQ" sz="2000" b="1" dirty="0"/>
              <a:t> = فلوب صعوبة </a:t>
            </a:r>
            <a:r>
              <a:rPr lang="en-US" sz="2000" b="1" dirty="0"/>
              <a:t>E </a:t>
            </a:r>
            <a:endParaRPr lang="en-US" sz="2000" dirty="0"/>
          </a:p>
          <a:p>
            <a:r>
              <a:rPr lang="ar-IQ" sz="2000" b="1" dirty="0"/>
              <a:t>  !! اذا كان </a:t>
            </a:r>
            <a:r>
              <a:rPr lang="ar-IQ" sz="2000" b="1" dirty="0" err="1"/>
              <a:t>بالامكان</a:t>
            </a:r>
            <a:r>
              <a:rPr lang="ar-IQ" sz="2000" b="1" dirty="0"/>
              <a:t> ربط حركتين على مقبض واحد من الدوران و/او </a:t>
            </a:r>
            <a:r>
              <a:rPr lang="ar-IQ" sz="2000" b="1" dirty="0" err="1"/>
              <a:t>والشتوكلي</a:t>
            </a:r>
            <a:r>
              <a:rPr lang="ar-IQ" sz="2000" b="1" dirty="0"/>
              <a:t> </a:t>
            </a:r>
            <a:r>
              <a:rPr lang="en-US" sz="2000" b="1" dirty="0"/>
              <a:t>A</a:t>
            </a:r>
            <a:r>
              <a:rPr lang="ar-IQ" sz="2000" b="1" dirty="0"/>
              <a:t> أو </a:t>
            </a:r>
            <a:r>
              <a:rPr lang="en-US" sz="2000" b="1" dirty="0"/>
              <a:t>B </a:t>
            </a:r>
            <a:r>
              <a:rPr lang="ar-IQ" sz="2000" b="1" dirty="0"/>
              <a:t> مع الدورات الروسية .الدوران و /او</a:t>
            </a:r>
            <a:endParaRPr lang="en-US" sz="2000" dirty="0"/>
          </a:p>
          <a:p>
            <a:r>
              <a:rPr lang="ar-IQ" sz="2000" b="1" dirty="0"/>
              <a:t>       </a:t>
            </a:r>
            <a:r>
              <a:rPr lang="ar-IQ" sz="2000" b="1" dirty="0" err="1"/>
              <a:t>شتوكلي</a:t>
            </a:r>
            <a:r>
              <a:rPr lang="ar-IQ" sz="2000" b="1" dirty="0"/>
              <a:t> </a:t>
            </a:r>
            <a:r>
              <a:rPr lang="en-US" sz="2000" b="1" dirty="0"/>
              <a:t>B</a:t>
            </a:r>
            <a:r>
              <a:rPr lang="ar-IQ" sz="2000" b="1" dirty="0"/>
              <a:t> التي تتبع الدوران الروسي ويجب ان تظهر كحركتين متتاليتين من الدوران لتكون جزء من ربط حركتين من فلوب</a:t>
            </a:r>
            <a:endParaRPr lang="en-US" sz="2000" dirty="0"/>
          </a:p>
          <a:p>
            <a:r>
              <a:rPr lang="ar-IQ" sz="2000" b="1" dirty="0"/>
              <a:t>       بربط مباشر. </a:t>
            </a:r>
            <a:r>
              <a:rPr lang="ar-IQ" sz="2000" b="1" dirty="0" err="1"/>
              <a:t>الشتوكلي</a:t>
            </a:r>
            <a:r>
              <a:rPr lang="ar-IQ" sz="2000" b="1" dirty="0"/>
              <a:t> </a:t>
            </a:r>
            <a:r>
              <a:rPr lang="en-US" sz="2000" b="1" dirty="0"/>
              <a:t>A</a:t>
            </a:r>
            <a:r>
              <a:rPr lang="ar-IQ" sz="2000" b="1" dirty="0"/>
              <a:t> يمكن ان يظهر في نهاية الربط . فقط واحد من هذه الارتباطات يمكن ان يستخدم خلال التمرين</a:t>
            </a:r>
            <a:endParaRPr lang="en-US" sz="20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241835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1776</Words>
  <Application>Microsoft Office PowerPoint</Application>
  <PresentationFormat>عرض على الشاشة (3:4)‏</PresentationFormat>
  <Paragraphs>100</Paragraphs>
  <Slides>11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zake</dc:creator>
  <cp:lastModifiedBy>zake</cp:lastModifiedBy>
  <cp:revision>3</cp:revision>
  <dcterms:created xsi:type="dcterms:W3CDTF">2018-12-16T22:04:13Z</dcterms:created>
  <dcterms:modified xsi:type="dcterms:W3CDTF">2018-12-17T03:49:15Z</dcterms:modified>
</cp:coreProperties>
</file>